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412" r:id="rId2"/>
    <p:sldId id="397" r:id="rId3"/>
    <p:sldId id="415" r:id="rId4"/>
    <p:sldId id="417" r:id="rId5"/>
    <p:sldId id="403" r:id="rId6"/>
    <p:sldId id="398" r:id="rId7"/>
    <p:sldId id="402" r:id="rId8"/>
    <p:sldId id="419" r:id="rId9"/>
    <p:sldId id="400" r:id="rId10"/>
    <p:sldId id="414" r:id="rId11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1" d="100"/>
          <a:sy n="8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944E3-5A8F-4C36-BBF4-781D9EF68FE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EC26D-5DC5-49D8-9F86-D373E57E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10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F6362-1390-46AB-B500-04D219652425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0378D-4F64-4068-8D93-7875E6390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2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F4307F-C6F8-4EAB-B633-BA2ABCE13DEE}" type="datetime1">
              <a:rPr lang="en-US" smtClean="0"/>
              <a:t>11/13/2017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1C0701-7271-4701-9268-BCF7D1826228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CDBE9-40E3-4FCC-9772-0FAB3D28A9A3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0AE996-396E-4752-8CDA-180256D45A70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ADDE1-908C-4626-B607-3597B540E3C2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02BF06-BC27-4C12-A641-FD80EC2BD8CC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8CC66-5368-40DC-8B58-DC7C1D89914A}" type="datetime1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34DDEC-3CF8-45F8-8C50-13ECBF24242E}" type="datetime1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15130-F595-4739-AC37-CC5872558243}" type="datetime1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932774-6DEE-40D6-A0F4-A3DEF3804AE0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B172AE-DA51-4235-A8EB-28ADA7616C83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AC1DDE-47AE-47F7-A9A9-985A94E9727E}" type="datetime1">
              <a:rPr lang="en-US" smtClean="0"/>
              <a:t>11/13/2017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EEF8D7-5786-4AE2-BA9D-6A12AB3AAC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152400"/>
            <a:ext cx="1828800" cy="1997049"/>
          </a:xfrm>
          <a:prstGeom prst="rect">
            <a:avLst/>
          </a:prstGeom>
        </p:spPr>
      </p:pic>
      <p:sp>
        <p:nvSpPr>
          <p:cNvPr id="8" name="Content Placeholder 6"/>
          <p:cNvSpPr>
            <a:spLocks noGrp="1"/>
          </p:cNvSpPr>
          <p:nvPr/>
        </p:nvSpPr>
        <p:spPr>
          <a:xfrm>
            <a:off x="457201" y="3886200"/>
            <a:ext cx="8305800" cy="182880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b="1" dirty="0" smtClean="0"/>
              <a:t>Presenter:  </a:t>
            </a:r>
            <a:r>
              <a:rPr lang="en-US" sz="2400" b="1" dirty="0" err="1" smtClean="0"/>
              <a:t>Chev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Mony</a:t>
            </a:r>
            <a:r>
              <a:rPr lang="en-US" sz="2400" b="1" dirty="0" smtClean="0"/>
              <a:t>, MD</a:t>
            </a:r>
          </a:p>
          <a:p>
            <a:pPr marL="2057400" lvl="8" indent="0">
              <a:buNone/>
            </a:pPr>
            <a:r>
              <a:rPr lang="en-US" sz="2400" b="1" dirty="0" smtClean="0"/>
              <a:t>Cambodia, </a:t>
            </a:r>
            <a:r>
              <a:rPr lang="en-US" sz="2400" b="1" dirty="0" err="1" smtClean="0"/>
              <a:t>MoH</a:t>
            </a:r>
            <a:endParaRPr lang="en-US" sz="2400" b="1" dirty="0" smtClean="0"/>
          </a:p>
          <a:p>
            <a:r>
              <a:rPr lang="en-US" sz="2400" b="1" dirty="0" smtClean="0"/>
              <a:t>Date: </a:t>
            </a:r>
            <a:r>
              <a:rPr lang="en-US" sz="2400" b="1" dirty="0"/>
              <a:t> </a:t>
            </a:r>
            <a:r>
              <a:rPr lang="en-US" sz="2400" b="1" dirty="0" smtClean="0"/>
              <a:t> 	  Hanoi, November 13-17, 2017</a:t>
            </a:r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905000" y="609600"/>
            <a:ext cx="6934200" cy="2743199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ROLE OF HEALTH INSTITUTION IN​​​​​​​​ COLLECTIING BIRTHS, DEATH AND CAUSE OF DEATH</a:t>
            </a:r>
          </a:p>
          <a:p>
            <a:pPr algn="ctr"/>
            <a:r>
              <a:rPr lang="ca-ES" sz="2000" dirty="0" smtClean="0">
                <a:solidFill>
                  <a:schemeClr val="tx1"/>
                </a:solidFill>
              </a:rPr>
              <a:t>OF CAMBODIA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78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4400" b="1" dirty="0" smtClean="0"/>
              <a:t>Thank you for attention!</a:t>
            </a:r>
          </a:p>
          <a:p>
            <a:pPr algn="ctr"/>
            <a:endParaRPr lang="en-US" sz="4400" b="1" dirty="0"/>
          </a:p>
          <a:p>
            <a:pPr algn="ctr"/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599"/>
          </a:xfrm>
        </p:spPr>
        <p:txBody>
          <a:bodyPr>
            <a:normAutofit lnSpcReduction="10000"/>
          </a:bodyPr>
          <a:lstStyle/>
          <a:p>
            <a:r>
              <a:rPr lang="en-US" sz="3000" b="1" dirty="0" smtClean="0"/>
              <a:t>Ministry of Health implements the Health Management Information System(HMIS) from 1993 (paper based). In 2015, HMIS was reviewed and upgraded to web based system.</a:t>
            </a:r>
          </a:p>
          <a:p>
            <a:r>
              <a:rPr lang="en-US" sz="3000" b="1" dirty="0" smtClean="0"/>
              <a:t>In 2012</a:t>
            </a:r>
            <a:r>
              <a:rPr lang="en-US" sz="3000" b="1" dirty="0"/>
              <a:t>, Ministry of Health </a:t>
            </a:r>
            <a:r>
              <a:rPr lang="en-US" sz="3000" b="1" dirty="0" smtClean="0"/>
              <a:t>deploy Patient Medical Registration System (PMRS) in order to record and produce daily data of patient.</a:t>
            </a:r>
          </a:p>
          <a:p>
            <a:r>
              <a:rPr lang="en-US" sz="3000" b="1" dirty="0"/>
              <a:t>Ministry of </a:t>
            </a:r>
            <a:r>
              <a:rPr lang="en-US" sz="3000" b="1" dirty="0" smtClean="0"/>
              <a:t>Heath developed Health Strategic Plan 2016-2020 (third phase).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3300"/>
                </a:solidFill>
              </a:rPr>
              <a:t>1– Introduction</a:t>
            </a:r>
            <a:br>
              <a:rPr lang="en-US" sz="4400" dirty="0">
                <a:solidFill>
                  <a:srgbClr val="FF33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Improve institutional capacity on data management, especially at health facilities at all levels on data compilation, analysis, interpretation, reporting and dissemination.</a:t>
            </a:r>
          </a:p>
          <a:p>
            <a:r>
              <a:rPr lang="en-US" b="1" dirty="0" smtClean="0"/>
              <a:t>Strengthen </a:t>
            </a:r>
            <a:r>
              <a:rPr lang="en-US" b="1" dirty="0"/>
              <a:t>collaboration and coordination amongst relevant ministries and institution and Development partners for  data collection </a:t>
            </a:r>
            <a:r>
              <a:rPr lang="en-US" b="1" dirty="0" smtClean="0"/>
              <a:t>and  </a:t>
            </a:r>
            <a:r>
              <a:rPr lang="en-US" b="1" dirty="0"/>
              <a:t>analysis of population based survey from which the health sector can benefit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002060"/>
                </a:solidFill>
              </a:rPr>
              <a:t>2- Health Strategic Plan </a:t>
            </a:r>
            <a:r>
              <a:rPr lang="en-US" sz="4400" dirty="0" smtClean="0">
                <a:solidFill>
                  <a:srgbClr val="002060"/>
                </a:solidFill>
              </a:rPr>
              <a:t>  </a:t>
            </a:r>
            <a:r>
              <a:rPr lang="en-US" sz="4400" dirty="0">
                <a:solidFill>
                  <a:srgbClr val="002060"/>
                </a:solidFill>
              </a:rPr>
              <a:t>	   </a:t>
            </a:r>
            <a:br>
              <a:rPr lang="en-US" sz="4400" dirty="0">
                <a:solidFill>
                  <a:srgbClr val="00206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</a:t>
            </a:r>
            <a:r>
              <a:rPr lang="en-US" b="1" dirty="0" smtClean="0"/>
              <a:t>upport </a:t>
            </a:r>
            <a:r>
              <a:rPr lang="en-US" b="1" dirty="0" smtClean="0"/>
              <a:t>the development of the national Civil Registration and system to collect vital statistics and promote their use in planning and health service delivery.</a:t>
            </a:r>
          </a:p>
          <a:p>
            <a:r>
              <a:rPr lang="en-US" b="1" dirty="0" smtClean="0"/>
              <a:t>Health facilities issue Medical Birth and Death Certificate to family to register their vital events.</a:t>
            </a:r>
          </a:p>
          <a:p>
            <a:r>
              <a:rPr lang="en-US" sz="2800" b="1" dirty="0"/>
              <a:t>&gt;90% of all health facilities births register at commune level(level​​​​ (Extract from CRVS data base, MOI and DPHI).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2- Health </a:t>
            </a:r>
            <a:r>
              <a:rPr lang="en-US" sz="4000" dirty="0">
                <a:solidFill>
                  <a:srgbClr val="002060"/>
                </a:solidFill>
              </a:rPr>
              <a:t>Strategic </a:t>
            </a:r>
            <a:r>
              <a:rPr lang="en-US" sz="4000" dirty="0" smtClean="0">
                <a:solidFill>
                  <a:srgbClr val="002060"/>
                </a:solidFill>
              </a:rPr>
              <a:t>Plan </a:t>
            </a:r>
            <a:r>
              <a:rPr lang="en-US" sz="4000" dirty="0" err="1" smtClean="0">
                <a:solidFill>
                  <a:srgbClr val="002060"/>
                </a:solidFill>
              </a:rPr>
              <a:t>con’t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7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78809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en-US" sz="2800" b="1" dirty="0" smtClean="0"/>
              <a:t>PMRS </a:t>
            </a:r>
            <a:r>
              <a:rPr lang="en-US" sz="2800" b="1" dirty="0"/>
              <a:t>data from HCs and Hospital are  sent by hard copy ( if HC or RH no </a:t>
            </a:r>
            <a:r>
              <a:rPr lang="en-US" sz="2800" b="1" dirty="0" smtClean="0"/>
              <a:t>electricity, </a:t>
            </a:r>
            <a:r>
              <a:rPr lang="en-US" sz="2800" b="1" dirty="0"/>
              <a:t>no computer or no internet ) or are sent by web-based to operational district health offices ( if HC or RH has electricity, computer or internet </a:t>
            </a:r>
            <a:r>
              <a:rPr lang="en-US" sz="2800" b="1" dirty="0" smtClean="0"/>
              <a:t>).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/>
              <a:t>The </a:t>
            </a:r>
            <a:r>
              <a:rPr lang="en-US" sz="2800" b="1" dirty="0"/>
              <a:t>operational district office consolidate all the HC1 and HO2 </a:t>
            </a:r>
            <a:r>
              <a:rPr lang="en-US" sz="2800" b="1" dirty="0" smtClean="0"/>
              <a:t>data.</a:t>
            </a:r>
            <a:endParaRPr lang="en-US" sz="2800" b="1" dirty="0"/>
          </a:p>
          <a:p>
            <a:pPr algn="just">
              <a:lnSpc>
                <a:spcPct val="90000"/>
              </a:lnSpc>
            </a:pPr>
            <a:r>
              <a:rPr lang="en-US" sz="2800" b="1" dirty="0" smtClean="0"/>
              <a:t>PMRS </a:t>
            </a:r>
            <a:r>
              <a:rPr lang="en-US" sz="2800" b="1" dirty="0"/>
              <a:t>data is entered directly on to the </a:t>
            </a:r>
            <a:r>
              <a:rPr lang="en-US" sz="2800" b="1" dirty="0" smtClean="0"/>
              <a:t>HMIS </a:t>
            </a:r>
            <a:r>
              <a:rPr lang="en-US" sz="2800" b="1" dirty="0"/>
              <a:t>web-based </a:t>
            </a:r>
            <a:r>
              <a:rPr lang="en-US" sz="2800" b="1" dirty="0" smtClean="0"/>
              <a:t>database with OD </a:t>
            </a:r>
            <a:r>
              <a:rPr lang="en-US" sz="2800" b="1" dirty="0"/>
              <a:t>and PHD’s able to access the data directly from the HIS web based database.  </a:t>
            </a:r>
          </a:p>
          <a:p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3- Data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 smtClean="0"/>
              <a:t>Integrate </a:t>
            </a:r>
            <a:r>
              <a:rPr lang="en-US" sz="2800" b="1" dirty="0"/>
              <a:t>h</a:t>
            </a:r>
            <a:r>
              <a:rPr lang="en-US" sz="2800" b="1" dirty="0" smtClean="0"/>
              <a:t>ealth </a:t>
            </a:r>
            <a:r>
              <a:rPr lang="en-US" sz="2800" b="1" dirty="0"/>
              <a:t>i</a:t>
            </a:r>
            <a:r>
              <a:rPr lang="en-US" sz="2800" b="1" dirty="0" smtClean="0"/>
              <a:t>nformation system with the CRVS by updating and expanding the PMRS to all health  facilities. </a:t>
            </a:r>
          </a:p>
          <a:p>
            <a:r>
              <a:rPr lang="en-US" sz="2800" b="1" dirty="0" smtClean="0"/>
              <a:t>50 </a:t>
            </a:r>
            <a:r>
              <a:rPr lang="en-US" sz="2800" b="1" dirty="0"/>
              <a:t>% of government hospital and HC fully  covered with PMRS as a full fledged EMR by 2020 (DPHI,URC and HIS TWG) </a:t>
            </a:r>
          </a:p>
          <a:p>
            <a:r>
              <a:rPr lang="en-US" sz="2800" b="1" dirty="0"/>
              <a:t>From Jan to  Sept 2017, total Live births is 231957, new born death is 1539 and Neonatal death&lt;24hrs is 220</a:t>
            </a:r>
          </a:p>
          <a:p>
            <a:pPr marL="109728" indent="0">
              <a:buNone/>
            </a:pPr>
            <a:r>
              <a:rPr lang="en-US" sz="2800" b="1" dirty="0"/>
              <a:t>   (HIS National Report Data based, 2017)</a:t>
            </a:r>
          </a:p>
          <a:p>
            <a:r>
              <a:rPr lang="en-US" sz="2800" b="1" dirty="0"/>
              <a:t>% of  deaths recorded “Other” as cause of death maintain at &lt;10%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2060"/>
                </a:solidFill>
              </a:rPr>
              <a:t>3- Data </a:t>
            </a:r>
            <a:r>
              <a:rPr lang="en-US" sz="4400" dirty="0" smtClean="0">
                <a:solidFill>
                  <a:srgbClr val="002060"/>
                </a:solidFill>
              </a:rPr>
              <a:t>flow </a:t>
            </a:r>
            <a:r>
              <a:rPr lang="en-US" sz="4400" dirty="0" err="1" smtClean="0">
                <a:solidFill>
                  <a:srgbClr val="002060"/>
                </a:solidFill>
              </a:rPr>
              <a:t>Cont</a:t>
            </a:r>
            <a:r>
              <a:rPr lang="en-US" sz="4400" dirty="0" smtClean="0">
                <a:solidFill>
                  <a:srgbClr val="002060"/>
                </a:solidFill>
              </a:rPr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33399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In 2017,Ministry of health(DPHI) with the  support from WHO start to implement ICD-10 simplify version  to record death  and caused of death.</a:t>
            </a:r>
          </a:p>
          <a:p>
            <a:r>
              <a:rPr lang="en-US" sz="2800" b="1" dirty="0" smtClean="0"/>
              <a:t>2 National Hospital and 8 Provincial Referral Hospital was in the pilot by using ICD-10 coding simplify version and verbal autopsy. </a:t>
            </a:r>
          </a:p>
          <a:p>
            <a:r>
              <a:rPr lang="en-US" sz="2800" b="1" dirty="0" smtClean="0"/>
              <a:t>Health facilities issue Medical Birth and Death Certificate to family to register their vital events at local registrar.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4-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8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  <a:effectLst>
            <a:outerShdw dist="28398" dir="3806097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5- Integration and Coordination </a:t>
            </a:r>
            <a:endParaRPr lang="en-GB" sz="3600" b="1" dirty="0" smtClean="0">
              <a:solidFill>
                <a:srgbClr val="0000FF"/>
              </a:solidFill>
            </a:endParaRP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6972300" y="3600450"/>
            <a:ext cx="58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3600" b="1">
                <a:solidFill>
                  <a:srgbClr val="FF6600"/>
                </a:solidFill>
                <a:latin typeface="Verdana" pitchFamily="34" charset="0"/>
              </a:rPr>
              <a:t>=</a:t>
            </a:r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7580313" y="3676650"/>
            <a:ext cx="14335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3200" b="1">
                <a:solidFill>
                  <a:srgbClr val="FF3300"/>
                </a:solidFill>
                <a:latin typeface="Verdana" pitchFamily="34" charset="0"/>
              </a:rPr>
              <a:t>HMIS</a:t>
            </a:r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762000" y="3562350"/>
            <a:ext cx="480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3200" b="1">
                <a:solidFill>
                  <a:srgbClr val="CC0000"/>
                </a:solidFill>
                <a:latin typeface="Verdana" pitchFamily="34" charset="0"/>
              </a:rPr>
              <a:t>Ministry of Planning</a:t>
            </a:r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876300" y="5105400"/>
            <a:ext cx="480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3200" b="1">
                <a:solidFill>
                  <a:srgbClr val="00CC00"/>
                </a:solidFill>
                <a:latin typeface="Verdana" pitchFamily="34" charset="0"/>
              </a:rPr>
              <a:t>Ministry of Interior</a:t>
            </a:r>
          </a:p>
        </p:txBody>
      </p:sp>
      <p:sp>
        <p:nvSpPr>
          <p:cNvPr id="13319" name="Text Box 21"/>
          <p:cNvSpPr txBox="1">
            <a:spLocks noChangeArrowheads="1"/>
          </p:cNvSpPr>
          <p:nvPr/>
        </p:nvSpPr>
        <p:spPr bwMode="auto">
          <a:xfrm>
            <a:off x="514350" y="5791200"/>
            <a:ext cx="5257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400" dirty="0" smtClean="0">
                <a:solidFill>
                  <a:srgbClr val="000000"/>
                </a:solidFill>
                <a:cs typeface="Tahoma" pitchFamily="34" charset="0"/>
              </a:rPr>
              <a:t>     Civil </a:t>
            </a:r>
            <a:r>
              <a:rPr lang="en-GB" sz="2400" dirty="0">
                <a:solidFill>
                  <a:srgbClr val="000000"/>
                </a:solidFill>
                <a:cs typeface="Tahoma" pitchFamily="34" charset="0"/>
              </a:rPr>
              <a:t>Registration</a:t>
            </a:r>
          </a:p>
        </p:txBody>
      </p:sp>
      <p:sp>
        <p:nvSpPr>
          <p:cNvPr id="13320" name="Text Box 22"/>
          <p:cNvSpPr txBox="1">
            <a:spLocks noChangeArrowheads="1"/>
          </p:cNvSpPr>
          <p:nvPr/>
        </p:nvSpPr>
        <p:spPr bwMode="auto">
          <a:xfrm>
            <a:off x="1179513" y="2571750"/>
            <a:ext cx="5257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400" dirty="0">
                <a:solidFill>
                  <a:srgbClr val="000000"/>
                </a:solidFill>
                <a:cs typeface="Tahoma" pitchFamily="34" charset="0"/>
              </a:rPr>
              <a:t>Health and Diseases Record</a:t>
            </a:r>
          </a:p>
        </p:txBody>
      </p:sp>
      <p:sp>
        <p:nvSpPr>
          <p:cNvPr id="90135" name="Rectangle 23"/>
          <p:cNvSpPr>
            <a:spLocks noChangeArrowheads="1"/>
          </p:cNvSpPr>
          <p:nvPr/>
        </p:nvSpPr>
        <p:spPr bwMode="auto">
          <a:xfrm>
            <a:off x="742950" y="1981200"/>
            <a:ext cx="4568825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3200" b="1" dirty="0">
                <a:solidFill>
                  <a:srgbClr val="FF33CC"/>
                </a:solidFill>
                <a:latin typeface="Verdana" pitchFamily="34" charset="0"/>
              </a:rPr>
              <a:t>Ministry of Health</a:t>
            </a:r>
          </a:p>
        </p:txBody>
      </p:sp>
      <p:sp>
        <p:nvSpPr>
          <p:cNvPr id="13322" name="Text Box 27"/>
          <p:cNvSpPr txBox="1">
            <a:spLocks noChangeArrowheads="1"/>
          </p:cNvSpPr>
          <p:nvPr/>
        </p:nvSpPr>
        <p:spPr bwMode="auto">
          <a:xfrm>
            <a:off x="930275" y="4191000"/>
            <a:ext cx="5257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400">
                <a:solidFill>
                  <a:srgbClr val="000000"/>
                </a:solidFill>
                <a:cs typeface="Tahoma" pitchFamily="34" charset="0"/>
              </a:rPr>
              <a:t>CDHS, Census, Population Survey</a:t>
            </a:r>
          </a:p>
        </p:txBody>
      </p:sp>
      <p:sp>
        <p:nvSpPr>
          <p:cNvPr id="90140" name="Text Box 28"/>
          <p:cNvSpPr txBox="1">
            <a:spLocks noChangeArrowheads="1"/>
          </p:cNvSpPr>
          <p:nvPr/>
        </p:nvSpPr>
        <p:spPr bwMode="auto">
          <a:xfrm>
            <a:off x="2647950" y="2971800"/>
            <a:ext cx="58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3600" b="1">
                <a:solidFill>
                  <a:srgbClr val="FF0000"/>
                </a:solidFill>
                <a:latin typeface="Verdana" pitchFamily="34" charset="0"/>
              </a:rPr>
              <a:t>+</a:t>
            </a:r>
          </a:p>
        </p:txBody>
      </p:sp>
      <p:sp>
        <p:nvSpPr>
          <p:cNvPr id="90143" name="Text Box 31"/>
          <p:cNvSpPr txBox="1">
            <a:spLocks noChangeArrowheads="1"/>
          </p:cNvSpPr>
          <p:nvPr/>
        </p:nvSpPr>
        <p:spPr bwMode="auto">
          <a:xfrm>
            <a:off x="2667000" y="4476750"/>
            <a:ext cx="58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3600" b="1">
                <a:solidFill>
                  <a:srgbClr val="FF0000"/>
                </a:solidFill>
                <a:latin typeface="Verdana" pitchFamily="34" charset="0"/>
              </a:rPr>
              <a:t>+</a:t>
            </a:r>
          </a:p>
        </p:txBody>
      </p:sp>
      <p:sp>
        <p:nvSpPr>
          <p:cNvPr id="13325" name="AutoShape 90"/>
          <p:cNvSpPr>
            <a:spLocks/>
          </p:cNvSpPr>
          <p:nvPr/>
        </p:nvSpPr>
        <p:spPr bwMode="auto">
          <a:xfrm>
            <a:off x="5257800" y="1981200"/>
            <a:ext cx="1524000" cy="3810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2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0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0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0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0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2" grpId="0"/>
      <p:bldP spid="90123" grpId="0"/>
      <p:bldP spid="90129" grpId="0" animBg="1"/>
      <p:bldP spid="90132" grpId="0" animBg="1"/>
      <p:bldP spid="90135" grpId="0" animBg="1"/>
      <p:bldP spid="90140" grpId="0"/>
      <p:bldP spid="901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19471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Tx/>
              <a:buChar char="-"/>
            </a:pPr>
            <a:r>
              <a:rPr lang="en-US" b="1" dirty="0" smtClean="0"/>
              <a:t>Private hospital birth and death  are paper based and could not register direct in the system​​​​, but through public health procedure.</a:t>
            </a:r>
          </a:p>
          <a:p>
            <a:pPr>
              <a:buClr>
                <a:schemeClr val="tx1"/>
              </a:buClr>
              <a:buNone/>
            </a:pPr>
            <a:r>
              <a:rPr lang="en-US" b="1" dirty="0" smtClean="0"/>
              <a:t>- No linkage to CRVS.</a:t>
            </a:r>
            <a:endParaRPr lang="en-US" b="1" dirty="0"/>
          </a:p>
          <a:p>
            <a:pPr>
              <a:buClr>
                <a:schemeClr val="tx1"/>
              </a:buClr>
              <a:buNone/>
            </a:pPr>
            <a:r>
              <a:rPr lang="en-US" b="1" dirty="0"/>
              <a:t>- </a:t>
            </a:r>
            <a:r>
              <a:rPr lang="en-US" b="1" dirty="0" smtClean="0"/>
              <a:t>Limited human </a:t>
            </a:r>
            <a:r>
              <a:rPr lang="en-US" b="1" dirty="0"/>
              <a:t>resource, Training, Capacity Building &amp; Public </a:t>
            </a:r>
            <a:r>
              <a:rPr lang="en-US" b="1" dirty="0" smtClean="0"/>
              <a:t>awareness.</a:t>
            </a:r>
            <a:endParaRPr lang="en-US" b="1" dirty="0"/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b="1" dirty="0" smtClean="0"/>
              <a:t>Limited support on </a:t>
            </a:r>
            <a:r>
              <a:rPr lang="en-US" b="1" dirty="0"/>
              <a:t>equipment, </a:t>
            </a:r>
            <a:r>
              <a:rPr lang="en-US" b="1" dirty="0" smtClean="0"/>
              <a:t>budget.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sz="2800" b="1" dirty="0"/>
              <a:t>Inadequate capacity in data processing 	and analysis</a:t>
            </a:r>
            <a:r>
              <a:rPr lang="en-US" sz="2800" b="1" dirty="0" smtClean="0"/>
              <a:t>.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sz="2800" b="1" dirty="0" smtClean="0"/>
              <a:t>Limited data sharing among relevant institutions.</a:t>
            </a:r>
            <a:endParaRPr lang="en-US" sz="2800" b="1" dirty="0"/>
          </a:p>
          <a:p>
            <a:pPr>
              <a:buClr>
                <a:schemeClr val="tx1"/>
              </a:buClr>
              <a:buFontTx/>
              <a:buChar char="-"/>
            </a:pP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F8D7-5786-4AE2-BA9D-6A12AB3AACD6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FF3300"/>
                </a:solidFill>
              </a:rPr>
              <a:t> </a:t>
            </a:r>
            <a:r>
              <a:rPr lang="en-US" sz="4400" dirty="0" smtClean="0">
                <a:solidFill>
                  <a:srgbClr val="FF3300"/>
                </a:solidFill>
              </a:rPr>
              <a:t>6 </a:t>
            </a:r>
            <a:r>
              <a:rPr lang="en-US" sz="4400" dirty="0">
                <a:solidFill>
                  <a:srgbClr val="FF3300"/>
                </a:solidFill>
              </a:rPr>
              <a:t>– Challenges and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2873</TotalTime>
  <Words>582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1– Introduction </vt:lpstr>
      <vt:lpstr>2- Health Strategic Plan        </vt:lpstr>
      <vt:lpstr>2- Health Strategic Plan con’t</vt:lpstr>
      <vt:lpstr>3- Data flow</vt:lpstr>
      <vt:lpstr>3- Data flow Cont’</vt:lpstr>
      <vt:lpstr>4- Progress</vt:lpstr>
      <vt:lpstr>5- Integration and Coordination </vt:lpstr>
      <vt:lpstr> 6 – Challenges and issues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Amret New Strategy Process 2017-2019 by Assessing the Comparison Financial Health between Amret and Prasac</dc:title>
  <dc:creator>user</dc:creator>
  <cp:lastModifiedBy>Mr. SUNTHY</cp:lastModifiedBy>
  <cp:revision>583</cp:revision>
  <cp:lastPrinted>2017-11-12T01:50:01Z</cp:lastPrinted>
  <dcterms:created xsi:type="dcterms:W3CDTF">2017-01-18T07:27:05Z</dcterms:created>
  <dcterms:modified xsi:type="dcterms:W3CDTF">2017-11-13T13:29:18Z</dcterms:modified>
</cp:coreProperties>
</file>